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792-79ED-C938-1028-2EB0EF6D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07CB-9A34-9D21-B896-EC8A0B8F3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8374-091C-B91C-7ED7-9FD76D95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E4F21-995A-44F1-8573-094425DC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28CF-4604-6D58-72D9-BD6F02E9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9A57-415A-660B-DFDF-AC2A373C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E1100-377E-7267-0181-7911277E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13070-CA7B-C04D-BA40-24CC207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B95F-9894-74C0-5F3C-BAC14A2A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EC00-ABF9-9A64-6A67-21A0B2AA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FCBD5-C76E-D84F-8144-C759BF984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4838-C8E3-ECC4-CFD5-57437358B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E5A6-DB79-1272-A9F4-1C4B5D5F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022F-561E-1097-5423-4274026E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1C37-301D-E4CA-E5E5-523C42AE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D823-1127-9F85-B487-3E5FCF97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E3FB-BEDB-FC59-53C4-8F9B37FC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EB96A-A017-066F-262C-DEECC5F6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8D38-D2BB-64CC-86EA-B9D27F1C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2809D-1B7B-A367-0415-E6968266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4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4BBE-8826-9C25-F984-F9A546A6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DB4D8-04CB-3021-EFD7-001FEB69E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6EE7-9703-530B-1BD4-E8D63FA6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3571-9593-FB03-0A0E-AA0E27FB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B14EB-A400-C289-8E9D-0A82EB6C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420-08FB-5040-85EA-B27A4983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C3A8-00AA-29E9-D544-FF09FB974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3E8A4-5E12-FAF7-0D5A-161AFA62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8E31-8D44-5A70-1D78-1DE2F978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8CF0E-42B6-116C-52B1-0851DD91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3D91-8E3F-93DF-17BC-51E039B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A932-5B2D-4433-DEFC-28ECFB8A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C224-07EA-BE05-740D-68968BD2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8BB4E-3408-9FA1-6F74-256586214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30150-EFF5-93AD-0C17-5C91CF064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9E3A2-9835-88AB-E26A-2BF699C9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45F5D-C1CB-5A2E-AE01-A5B5C4EF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7B33D-6B9D-DEE4-7874-E11C5724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90ACD-AABA-4A4A-8881-2ED8762D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D8D2-8D82-E922-68D4-211756C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E03D4-ACE5-7495-B8EC-49CA1E7D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3E655-7511-7FE1-133E-382DEE4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DA1FE-4EA9-8141-E38A-C72FDE4A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1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BDEDC-95A3-049E-E0D3-605B391D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CF68E-C726-6CF5-1562-B04D4E6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D2926-6E18-836B-D9FD-2A236DA2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CAAA-C745-47DB-6FAE-7F233230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1497C-38CC-6224-A2D9-2FCB0819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F4942-F9F6-E687-0EE7-B57F8A0BA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5CD1E-2BEB-4CD9-2D81-0BBEC602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928C-456B-E3C9-DBDB-5EEAFD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5AF1B-F176-8D8C-4B5A-06498614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0BF-30B4-9B39-02D6-C16A7CB1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E9BC2-4F56-1D56-8DC4-ED455758E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E15E-B17D-2FB8-E915-4EE4FA5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53833-A825-D374-F2A4-5BC8AA15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056A4-7043-40DA-8456-6535F02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A1ED-745D-0E7F-8AEC-97B33E0F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9AB3B-3085-C6B0-125E-44EAB07C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E976-84C6-4FCE-7AED-43F13881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586D8-1199-987A-DAFE-1A4A421D2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A11DF-F8A5-4B2A-BF3D-093E9F056E73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2875-22AF-F56C-94C0-D9C0E6081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6789-B954-B6E5-846A-2BCDAABA0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3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46D702-D6B6-46C2-EED4-A074197BC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31752"/>
              </p:ext>
            </p:extLst>
          </p:nvPr>
        </p:nvGraphicFramePr>
        <p:xfrm>
          <a:off x="628074" y="1039133"/>
          <a:ext cx="10908144" cy="350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5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LDs staining (</a:t>
                      </a:r>
                      <a:r>
                        <a:rPr lang="en-US" sz="1600" strike="noStrik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</a:t>
                      </a: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/PF429242);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Prepare for Pimozide-GLUTs paper;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Treat mice;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Logan will report the mice work for DRP-104 (KLN205)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3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culture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Image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CQ+DRP-104 (Mitochondria work);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WB for Fluoxetine treatment;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7F512C-5BC0-3EAB-F33C-06738DFE7186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01/08/2024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342D1-4457-250F-CC95-4136B5098FB5}"/>
              </a:ext>
            </a:extLst>
          </p:cNvPr>
          <p:cNvSpPr/>
          <p:nvPr/>
        </p:nvSpPr>
        <p:spPr>
          <a:xfrm>
            <a:off x="6838950" y="520995"/>
            <a:ext cx="18288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B92BCA-C469-0593-0A5C-759C6DEE92D3}"/>
              </a:ext>
            </a:extLst>
          </p:cNvPr>
          <p:cNvCxnSpPr/>
          <p:nvPr/>
        </p:nvCxnSpPr>
        <p:spPr>
          <a:xfrm flipH="1">
            <a:off x="8791575" y="762000"/>
            <a:ext cx="647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C9AF46-B9B1-23CD-781A-6CB7BEF4FF18}"/>
              </a:ext>
            </a:extLst>
          </p:cNvPr>
          <p:cNvSpPr txBox="1"/>
          <p:nvPr/>
        </p:nvSpPr>
        <p:spPr>
          <a:xfrm>
            <a:off x="9439275" y="56716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Report Date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C06BC-4961-D4D2-0403-31975B1B6085}"/>
              </a:ext>
            </a:extLst>
          </p:cNvPr>
          <p:cNvCxnSpPr>
            <a:cxnSpLocks/>
          </p:cNvCxnSpPr>
          <p:nvPr/>
        </p:nvCxnSpPr>
        <p:spPr>
          <a:xfrm flipV="1">
            <a:off x="2457450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D0A34B-69D2-2673-D803-F18BD4BFB235}"/>
              </a:ext>
            </a:extLst>
          </p:cNvPr>
          <p:cNvCxnSpPr>
            <a:cxnSpLocks/>
          </p:cNvCxnSpPr>
          <p:nvPr/>
        </p:nvCxnSpPr>
        <p:spPr>
          <a:xfrm flipV="1">
            <a:off x="7934325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25CC85-4CB0-0354-8A06-6359C1A0E12C}"/>
              </a:ext>
            </a:extLst>
          </p:cNvPr>
          <p:cNvSpPr txBox="1"/>
          <p:nvPr/>
        </p:nvSpPr>
        <p:spPr>
          <a:xfrm>
            <a:off x="4895130" y="5190218"/>
            <a:ext cx="607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information in each category like shown above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CD071-02C9-904D-A747-0E732939DD31}"/>
              </a:ext>
            </a:extLst>
          </p:cNvPr>
          <p:cNvSpPr txBox="1"/>
          <p:nvPr/>
        </p:nvSpPr>
        <p:spPr>
          <a:xfrm>
            <a:off x="761522" y="5190218"/>
            <a:ext cx="339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Categories each week</a:t>
            </a:r>
          </a:p>
        </p:txBody>
      </p:sp>
    </p:spTree>
    <p:extLst>
      <p:ext uri="{BB962C8B-B14F-4D97-AF65-F5344CB8AC3E}">
        <p14:creationId xmlns:p14="http://schemas.microsoft.com/office/powerpoint/2010/main" val="392360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7515-BE78-00D9-A70C-AE4BBD04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1B4D94-250E-293F-480C-D8A3D7B9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72845"/>
              </p:ext>
            </p:extLst>
          </p:nvPr>
        </p:nvGraphicFramePr>
        <p:xfrm>
          <a:off x="628074" y="1039133"/>
          <a:ext cx="10908144" cy="5536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3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 applicable this week; focused on training and getting oriented.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Set up breeding cages for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genotyping for SCAP and macrophage(Dr. Kou)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Practiced macrophage collection (Dr. Chiang)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Assisted with brain tumor injection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to strengthen basic cell biology knowledge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further training and hands-on experience with: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qPCR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Western Blot (WB)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Immunohistochemistry (IHC)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Continue practicing </a:t>
                      </a:r>
                      <a:r>
                        <a:rPr lang="en-US" sz="1600" b="1" dirty="0"/>
                        <a:t>genotyping</a:t>
                      </a:r>
                      <a:r>
                        <a:rPr lang="en-US" sz="1600" dirty="0"/>
                        <a:t> and assist others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Western Blot </a:t>
                      </a:r>
                      <a:r>
                        <a:rPr lang="en-US" sz="1600" dirty="0"/>
                        <a:t>and </a:t>
                      </a:r>
                      <a:r>
                        <a:rPr lang="en-US" sz="1600" b="1" dirty="0"/>
                        <a:t>qPCR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Expand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r>
                        <a:rPr lang="en-US" sz="1600" dirty="0"/>
                        <a:t> colonies; order primers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Help Dr. Su maintain </a:t>
                      </a:r>
                      <a:r>
                        <a:rPr lang="en-US" sz="1600" b="1" dirty="0" err="1"/>
                        <a:t>ApoE</a:t>
                      </a:r>
                      <a:r>
                        <a:rPr lang="en-US" sz="1600" dirty="0"/>
                        <a:t> strain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Assiste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Dr.Zhong</a:t>
                      </a:r>
                      <a:r>
                        <a:rPr lang="en-US" sz="1600" dirty="0"/>
                        <a:t> keep </a:t>
                      </a:r>
                      <a:r>
                        <a:rPr lang="en-US" sz="1600" b="1" dirty="0"/>
                        <a:t>Rag1</a:t>
                      </a:r>
                      <a:r>
                        <a:rPr lang="en-US" sz="1600" dirty="0"/>
                        <a:t> strain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tail vein injection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45F3E3-88EA-719B-EB3D-1D993E1D24A7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07/02/2025</a:t>
            </a:r>
          </a:p>
        </p:txBody>
      </p:sp>
    </p:spTree>
    <p:extLst>
      <p:ext uri="{BB962C8B-B14F-4D97-AF65-F5344CB8AC3E}">
        <p14:creationId xmlns:p14="http://schemas.microsoft.com/office/powerpoint/2010/main" val="99266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AAB9-5572-7133-672B-BF6D777E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B496-8B0D-D551-514D-E47FA9616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Techniques Learned</a:t>
            </a:r>
          </a:p>
          <a:p>
            <a:r>
              <a:rPr lang="en-US" dirty="0"/>
              <a:t>Setting breeding cages, weaning, and designing genotype-specific breeding</a:t>
            </a:r>
          </a:p>
          <a:p>
            <a:r>
              <a:rPr lang="en-US" dirty="0"/>
              <a:t>Mouse genotyping (from tissue collection to PCR membrane scan)</a:t>
            </a:r>
          </a:p>
          <a:p>
            <a:r>
              <a:rPr lang="en-US" dirty="0"/>
              <a:t>qPCR (from cell lysis to data analysis)</a:t>
            </a:r>
          </a:p>
          <a:p>
            <a:r>
              <a:rPr lang="en-US" dirty="0" err="1"/>
              <a:t>Aganoe</a:t>
            </a:r>
            <a:r>
              <a:rPr lang="en-US" dirty="0"/>
              <a:t> workflow (handling patient samples, single-cell plating, MH gel plating)</a:t>
            </a:r>
          </a:p>
          <a:p>
            <a:r>
              <a:rPr lang="en-US" dirty="0"/>
              <a:t>Macrophage collection (starch induction, flushing cells from mouse)</a:t>
            </a:r>
          </a:p>
          <a:p>
            <a:r>
              <a:rPr lang="en-US" dirty="0"/>
              <a:t>Western Blot (from cell lysis to membrane scan)</a:t>
            </a:r>
          </a:p>
          <a:p>
            <a:pPr marL="0" indent="0">
              <a:buNone/>
            </a:pPr>
            <a:r>
              <a:rPr lang="en-US" b="1" dirty="0"/>
              <a:t>2. Lab Work Performed</a:t>
            </a:r>
          </a:p>
          <a:p>
            <a:r>
              <a:rPr lang="en-US" dirty="0"/>
              <a:t>Set up breeding cages for newly transferred </a:t>
            </a:r>
            <a:r>
              <a:rPr lang="en-US" b="1" dirty="0"/>
              <a:t>Cx3cr1</a:t>
            </a:r>
            <a:r>
              <a:rPr lang="en-US" dirty="0"/>
              <a:t> and </a:t>
            </a:r>
            <a:r>
              <a:rPr lang="en-US" b="1" dirty="0"/>
              <a:t>Tmem119</a:t>
            </a:r>
            <a:r>
              <a:rPr lang="en-US" dirty="0"/>
              <a:t> mouse strains</a:t>
            </a:r>
          </a:p>
          <a:p>
            <a:r>
              <a:rPr lang="en-US" dirty="0"/>
              <a:t>Assisted Dr. Kou with mouse genotyping</a:t>
            </a:r>
          </a:p>
          <a:p>
            <a:r>
              <a:rPr lang="en-US" dirty="0"/>
              <a:t>Practiced macrophage collection under Dr. Chiang’s guidance</a:t>
            </a:r>
          </a:p>
          <a:p>
            <a:r>
              <a:rPr lang="en-US" dirty="0"/>
              <a:t>Assisted with brain tumor injections in mice</a:t>
            </a:r>
          </a:p>
          <a:p>
            <a:endParaRPr lang="en-US" dirty="0"/>
          </a:p>
        </p:txBody>
      </p:sp>
      <p:pic>
        <p:nvPicPr>
          <p:cNvPr id="7" name="Picture 6" descr="A card with writing on it&#10;&#10;AI-generated content may be incorrect.">
            <a:extLst>
              <a:ext uri="{FF2B5EF4-FFF2-40B4-BE49-F238E27FC236}">
                <a16:creationId xmlns:a16="http://schemas.microsoft.com/office/drawing/2014/main" id="{9374F653-3024-FA79-F305-3EDC5ED6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18" y="133084"/>
            <a:ext cx="2076806" cy="1557604"/>
          </a:xfrm>
          <a:prstGeom prst="rect">
            <a:avLst/>
          </a:prstGeom>
        </p:spPr>
      </p:pic>
      <p:pic>
        <p:nvPicPr>
          <p:cNvPr id="9" name="Picture 8" descr="A card with writing on it&#10;&#10;AI-generated content may be incorrect.">
            <a:extLst>
              <a:ext uri="{FF2B5EF4-FFF2-40B4-BE49-F238E27FC236}">
                <a16:creationId xmlns:a16="http://schemas.microsoft.com/office/drawing/2014/main" id="{ACC23083-1862-A308-1AA8-7FCCA966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006" y="133084"/>
            <a:ext cx="2076806" cy="1557604"/>
          </a:xfrm>
          <a:prstGeom prst="rect">
            <a:avLst/>
          </a:prstGeom>
        </p:spPr>
      </p:pic>
      <p:pic>
        <p:nvPicPr>
          <p:cNvPr id="11" name="Picture 10" descr="A card with a label on it&#10;&#10;AI-generated content may be incorrect.">
            <a:extLst>
              <a:ext uri="{FF2B5EF4-FFF2-40B4-BE49-F238E27FC236}">
                <a16:creationId xmlns:a16="http://schemas.microsoft.com/office/drawing/2014/main" id="{84F08D02-A65C-75AB-EEE9-968F758A2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194" y="133084"/>
            <a:ext cx="2076806" cy="15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8F20-06E7-5EE1-17C3-0C334E8E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1114-C53D-00A5-AB5C-46D0B475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Plans for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D07E-CEA5-DAEC-A670-173547CF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Continue practicing mouse </a:t>
            </a:r>
            <a:r>
              <a:rPr lang="en-US" b="1" dirty="0"/>
              <a:t>genotyping</a:t>
            </a:r>
            <a:r>
              <a:rPr lang="en-US" dirty="0"/>
              <a:t> and help others genotype, to become familiar with all </a:t>
            </a:r>
            <a:r>
              <a:rPr lang="en-US" b="1" dirty="0"/>
              <a:t>transgenic strains</a:t>
            </a:r>
            <a:r>
              <a:rPr lang="en-US" dirty="0"/>
              <a:t> in the lab (genes, phenotypes, primers, colony sizes)</a:t>
            </a:r>
          </a:p>
          <a:p>
            <a:r>
              <a:rPr lang="en-US" dirty="0"/>
              <a:t>Practice Western Blot and qPCR independently</a:t>
            </a:r>
          </a:p>
          <a:p>
            <a:r>
              <a:rPr lang="en-US" dirty="0"/>
              <a:t>Expand </a:t>
            </a:r>
            <a:r>
              <a:rPr lang="en-US" b="1" dirty="0"/>
              <a:t>Cx3cr1</a:t>
            </a:r>
            <a:r>
              <a:rPr lang="en-US" dirty="0"/>
              <a:t> and </a:t>
            </a:r>
            <a:r>
              <a:rPr lang="en-US" b="1" dirty="0"/>
              <a:t>Tmem119</a:t>
            </a:r>
            <a:r>
              <a:rPr lang="en-US" dirty="0"/>
              <a:t> colonies and order primers for these strains</a:t>
            </a:r>
          </a:p>
          <a:p>
            <a:r>
              <a:rPr lang="en-US" dirty="0"/>
              <a:t>Assist Dr. Su with maintaining the </a:t>
            </a:r>
            <a:r>
              <a:rPr lang="en-US" b="1" dirty="0" err="1"/>
              <a:t>ApoE</a:t>
            </a:r>
            <a:r>
              <a:rPr lang="en-US" dirty="0"/>
              <a:t> mouse strain</a:t>
            </a:r>
          </a:p>
          <a:p>
            <a:r>
              <a:rPr lang="en-US" dirty="0"/>
              <a:t>Start learning techniques and knowledge for tail vein injection</a:t>
            </a:r>
          </a:p>
          <a:p>
            <a:r>
              <a:rPr lang="en-US" dirty="0"/>
              <a:t>Help everybody document the mouse information by walking through 1 by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D044-9ED3-02DF-5A6E-23947CCD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05BB62-1F39-79BD-5BFD-60253F12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758025"/>
              </p:ext>
            </p:extLst>
          </p:nvPr>
        </p:nvGraphicFramePr>
        <p:xfrm>
          <a:off x="838199" y="1878227"/>
          <a:ext cx="10381735" cy="3781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763">
                  <a:extLst>
                    <a:ext uri="{9D8B030D-6E8A-4147-A177-3AD203B41FA5}">
                      <a16:colId xmlns:a16="http://schemas.microsoft.com/office/drawing/2014/main" val="1012229988"/>
                    </a:ext>
                  </a:extLst>
                </a:gridCol>
                <a:gridCol w="2134045">
                  <a:extLst>
                    <a:ext uri="{9D8B030D-6E8A-4147-A177-3AD203B41FA5}">
                      <a16:colId xmlns:a16="http://schemas.microsoft.com/office/drawing/2014/main" val="2760239678"/>
                    </a:ext>
                  </a:extLst>
                </a:gridCol>
                <a:gridCol w="1932496">
                  <a:extLst>
                    <a:ext uri="{9D8B030D-6E8A-4147-A177-3AD203B41FA5}">
                      <a16:colId xmlns:a16="http://schemas.microsoft.com/office/drawing/2014/main" val="1435500012"/>
                    </a:ext>
                  </a:extLst>
                </a:gridCol>
                <a:gridCol w="1158794">
                  <a:extLst>
                    <a:ext uri="{9D8B030D-6E8A-4147-A177-3AD203B41FA5}">
                      <a16:colId xmlns:a16="http://schemas.microsoft.com/office/drawing/2014/main" val="2153855705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3507300804"/>
                    </a:ext>
                  </a:extLst>
                </a:gridCol>
                <a:gridCol w="1602968">
                  <a:extLst>
                    <a:ext uri="{9D8B030D-6E8A-4147-A177-3AD203B41FA5}">
                      <a16:colId xmlns:a16="http://schemas.microsoft.com/office/drawing/2014/main" val="2761247428"/>
                    </a:ext>
                  </a:extLst>
                </a:gridCol>
              </a:tblGrid>
              <a:tr h="5478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Genotyping 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Brand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Primer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Stock 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Sequence (5’→3’)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Expected Band Size (bp)</a:t>
                      </a:r>
                    </a:p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 = ~280 </a:t>
                      </a:r>
                      <a:r>
                        <a:rPr lang="en-US" sz="1100" u="none" strike="noStrike" dirty="0" err="1">
                          <a:effectLst/>
                        </a:rPr>
                        <a:t>bp;Heterozygote</a:t>
                      </a:r>
                      <a:r>
                        <a:rPr lang="en-US" sz="1100" u="none" strike="noStrike" dirty="0">
                          <a:effectLst/>
                        </a:rPr>
                        <a:t> = ~280 bp and 378 </a:t>
                      </a:r>
                      <a:r>
                        <a:rPr lang="en-US" sz="1100" u="none" strike="noStrike" dirty="0" err="1">
                          <a:effectLst/>
                        </a:rPr>
                        <a:t>bp;Wild</a:t>
                      </a:r>
                      <a:r>
                        <a:rPr lang="en-US" sz="1100" u="none" strike="noStrike" dirty="0">
                          <a:effectLst/>
                        </a:rPr>
                        <a:t> type = 378 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34392962"/>
                  </a:ext>
                </a:extLst>
              </a:tr>
              <a:tr h="7901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Tmem119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Tmem119-ERT2-Mu-F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16504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ATC GCA TTC CTT GCA AAA 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9885136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Tmem119-ERT2-WT-F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CAG TAT GTG GGG TCA CTG AAG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39484219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Tmem119-ERT2-Com-R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ACT TGG GGA GAT GTT TCC 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9957820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Cx3cr1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CGCAGAACCTGAAGATGTTCGCGATTA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Mutant=370bp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66057262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TCTCCCACCGTCAGTACGTGAGATATC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045761"/>
                  </a:ext>
                </a:extLst>
              </a:tr>
              <a:tr h="72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Atg5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GAATATGAAGGCACACCCCTGAAATG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Mutant=700 bp; Wild Type=350bp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257177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ACAACGTCGAGCACAGCTGCGCAAGG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713714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GTACTGCATAATGGTTTAACTCTTGC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793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6225-829B-DE21-6234-BB547FD0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D47E-CEDD-A8F3-98C8-566491B1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Data Template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266F3CA-8AC4-CECB-7E22-2121E5901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105575"/>
              </p:ext>
            </p:extLst>
          </p:nvPr>
        </p:nvGraphicFramePr>
        <p:xfrm>
          <a:off x="838193" y="1690688"/>
          <a:ext cx="10515607" cy="3898433"/>
        </p:xfrm>
        <a:graphic>
          <a:graphicData uri="http://schemas.openxmlformats.org/drawingml/2006/table">
            <a:tbl>
              <a:tblPr/>
              <a:tblGrid>
                <a:gridCol w="553453">
                  <a:extLst>
                    <a:ext uri="{9D8B030D-6E8A-4147-A177-3AD203B41FA5}">
                      <a16:colId xmlns:a16="http://schemas.microsoft.com/office/drawing/2014/main" val="1125928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62955586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9431874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43245864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1538436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899366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6970942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869793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7685159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05146670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67888092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0584756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37001465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84191542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377656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7300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26777012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9270737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32421504"/>
                    </a:ext>
                  </a:extLst>
                </a:gridCol>
              </a:tblGrid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Animal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Sire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Date of Birth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Body Color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 Tag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Protocol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Building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Side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Column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Owner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Genotypes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89247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9/13/24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975353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8/25/24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07474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f/+, PTEN f/+, Oligo-Cre +/-,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29937"/>
                  </a:ext>
                </a:extLst>
              </a:tr>
              <a:tr h="3742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10/1/24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TP53 f/+, PTEN f/f,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642440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+/+, PTEN f/+, Oligo-Cre -/-,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92060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8082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11/18/24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559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497712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637135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540678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1945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Breeding-06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LyzCre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1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56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821</Words>
  <Application>Microsoft Macintosh PowerPoint</Application>
  <PresentationFormat>Widescreen</PresentationFormat>
  <Paragraphs>258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Calibri</vt:lpstr>
      <vt:lpstr>Office Theme</vt:lpstr>
      <vt:lpstr>PowerPoint Presentation</vt:lpstr>
      <vt:lpstr>PowerPoint Presentation</vt:lpstr>
      <vt:lpstr>Work Summarize</vt:lpstr>
      <vt:lpstr>Plans for Next Step</vt:lpstr>
      <vt:lpstr>Primer</vt:lpstr>
      <vt:lpstr>Mouse Data Template</vt:lpstr>
    </vt:vector>
  </TitlesOfParts>
  <Company>The 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Zhong, Yaogang</dc:creator>
  <cp:lastModifiedBy>Feng, Zijie</cp:lastModifiedBy>
  <cp:revision>39</cp:revision>
  <dcterms:created xsi:type="dcterms:W3CDTF">2024-11-19T13:25:22Z</dcterms:created>
  <dcterms:modified xsi:type="dcterms:W3CDTF">2025-07-02T16:59:49Z</dcterms:modified>
</cp:coreProperties>
</file>